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9" r:id="rId3"/>
    <p:sldId id="261" r:id="rId4"/>
    <p:sldId id="260" r:id="rId5"/>
    <p:sldId id="262" r:id="rId6"/>
    <p:sldId id="263" r:id="rId7"/>
    <p:sldId id="265" r:id="rId8"/>
    <p:sldId id="266" r:id="rId9"/>
    <p:sldId id="264" r:id="rId10"/>
    <p:sldId id="267" r:id="rId11"/>
    <p:sldId id="268" r:id="rId12"/>
    <p:sldId id="269" r:id="rId13"/>
    <p:sldId id="270" r:id="rId14"/>
    <p:sldId id="271" r:id="rId15"/>
    <p:sldId id="272" r:id="rId16"/>
    <p:sldId id="273" r:id="rId17"/>
    <p:sldId id="256" r:id="rId18"/>
    <p:sldId id="258" r:id="rId19"/>
    <p:sldId id="274" r:id="rId20"/>
    <p:sldId id="275"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F3DE01"/>
    <a:srgbClr val="E6CF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8"/>
    <p:restoredTop sz="73722"/>
  </p:normalViewPr>
  <p:slideViewPr>
    <p:cSldViewPr snapToGrid="0" snapToObjects="1">
      <p:cViewPr varScale="1">
        <p:scale>
          <a:sx n="144" d="100"/>
          <a:sy n="144" d="100"/>
        </p:scale>
        <p:origin x="1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DB30F-31D2-2440-AA69-24B2BA5EEFCC}" type="datetimeFigureOut">
              <a:rPr lang="en-AU" smtClean="0"/>
              <a:t>5/1/22</a:t>
            </a:fld>
            <a:endParaRPr lang="en-AU"/>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U"/>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AC6C-8BE2-C347-AC61-57F0A687A327}" type="slidenum">
              <a:rPr lang="en-AU" smtClean="0"/>
              <a:t>‹Nr.›</a:t>
            </a:fld>
            <a:endParaRPr lang="en-AU"/>
          </a:p>
        </p:txBody>
      </p:sp>
    </p:spTree>
    <p:extLst>
      <p:ext uri="{BB962C8B-B14F-4D97-AF65-F5344CB8AC3E}">
        <p14:creationId xmlns:p14="http://schemas.microsoft.com/office/powerpoint/2010/main" val="365674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a:t>
            </a:fld>
            <a:endParaRPr lang="en-AU"/>
          </a:p>
        </p:txBody>
      </p:sp>
    </p:spTree>
    <p:extLst>
      <p:ext uri="{BB962C8B-B14F-4D97-AF65-F5344CB8AC3E}">
        <p14:creationId xmlns:p14="http://schemas.microsoft.com/office/powerpoint/2010/main" val="3484768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1 </a:t>
            </a:r>
          </a:p>
        </p:txBody>
      </p:sp>
      <p:sp>
        <p:nvSpPr>
          <p:cNvPr id="4" name="Foliennummernplatzhalter 3"/>
          <p:cNvSpPr>
            <a:spLocks noGrp="1"/>
          </p:cNvSpPr>
          <p:nvPr>
            <p:ph type="sldNum" sz="quarter" idx="5"/>
          </p:nvPr>
        </p:nvSpPr>
        <p:spPr/>
        <p:txBody>
          <a:bodyPr/>
          <a:lstStyle/>
          <a:p>
            <a:fld id="{1C9FAC6C-8BE2-C347-AC61-57F0A687A327}" type="slidenum">
              <a:rPr lang="en-AU" smtClean="0"/>
              <a:t>14</a:t>
            </a:fld>
            <a:endParaRPr lang="en-AU"/>
          </a:p>
        </p:txBody>
      </p:sp>
    </p:spTree>
    <p:extLst>
      <p:ext uri="{BB962C8B-B14F-4D97-AF65-F5344CB8AC3E}">
        <p14:creationId xmlns:p14="http://schemas.microsoft.com/office/powerpoint/2010/main" val="63599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2: Antivirus</a:t>
            </a:r>
          </a:p>
        </p:txBody>
      </p:sp>
      <p:sp>
        <p:nvSpPr>
          <p:cNvPr id="4" name="Foliennummernplatzhalter 3"/>
          <p:cNvSpPr>
            <a:spLocks noGrp="1"/>
          </p:cNvSpPr>
          <p:nvPr>
            <p:ph type="sldNum" sz="quarter" idx="5"/>
          </p:nvPr>
        </p:nvSpPr>
        <p:spPr/>
        <p:txBody>
          <a:bodyPr/>
          <a:lstStyle/>
          <a:p>
            <a:fld id="{1C9FAC6C-8BE2-C347-AC61-57F0A687A327}" type="slidenum">
              <a:rPr lang="en-AU" smtClean="0"/>
              <a:t>15</a:t>
            </a:fld>
            <a:endParaRPr lang="en-AU"/>
          </a:p>
        </p:txBody>
      </p:sp>
    </p:spTree>
    <p:extLst>
      <p:ext uri="{BB962C8B-B14F-4D97-AF65-F5344CB8AC3E}">
        <p14:creationId xmlns:p14="http://schemas.microsoft.com/office/powerpoint/2010/main" val="7450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err="1"/>
              <a:t>Massnahme</a:t>
            </a:r>
            <a:r>
              <a:rPr lang="en-AU" dirty="0"/>
              <a:t> 3: </a:t>
            </a:r>
            <a:r>
              <a:rPr lang="en-AU" dirty="0" err="1"/>
              <a:t>Passwort</a:t>
            </a:r>
            <a:endParaRPr lang="en-AU" dirty="0"/>
          </a:p>
        </p:txBody>
      </p:sp>
      <p:sp>
        <p:nvSpPr>
          <p:cNvPr id="4" name="Foliennummernplatzhalter 3"/>
          <p:cNvSpPr>
            <a:spLocks noGrp="1"/>
          </p:cNvSpPr>
          <p:nvPr>
            <p:ph type="sldNum" sz="quarter" idx="5"/>
          </p:nvPr>
        </p:nvSpPr>
        <p:spPr/>
        <p:txBody>
          <a:bodyPr/>
          <a:lstStyle/>
          <a:p>
            <a:fld id="{1C9FAC6C-8BE2-C347-AC61-57F0A687A327}" type="slidenum">
              <a:rPr lang="en-AU" smtClean="0"/>
              <a:t>16</a:t>
            </a:fld>
            <a:endParaRPr lang="en-AU"/>
          </a:p>
        </p:txBody>
      </p:sp>
    </p:spTree>
    <p:extLst>
      <p:ext uri="{BB962C8B-B14F-4D97-AF65-F5344CB8AC3E}">
        <p14:creationId xmlns:p14="http://schemas.microsoft.com/office/powerpoint/2010/main" val="131755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17</a:t>
            </a:fld>
            <a:endParaRPr lang="en-AU"/>
          </a:p>
        </p:txBody>
      </p:sp>
    </p:spTree>
    <p:extLst>
      <p:ext uri="{BB962C8B-B14F-4D97-AF65-F5344CB8AC3E}">
        <p14:creationId xmlns:p14="http://schemas.microsoft.com/office/powerpoint/2010/main" val="2296866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18</a:t>
            </a:fld>
            <a:endParaRPr lang="en-AU"/>
          </a:p>
        </p:txBody>
      </p:sp>
    </p:spTree>
    <p:extLst>
      <p:ext uri="{BB962C8B-B14F-4D97-AF65-F5344CB8AC3E}">
        <p14:creationId xmlns:p14="http://schemas.microsoft.com/office/powerpoint/2010/main" val="27641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19</a:t>
            </a:fld>
            <a:endParaRPr lang="en-AU"/>
          </a:p>
        </p:txBody>
      </p:sp>
    </p:spTree>
    <p:extLst>
      <p:ext uri="{BB962C8B-B14F-4D97-AF65-F5344CB8AC3E}">
        <p14:creationId xmlns:p14="http://schemas.microsoft.com/office/powerpoint/2010/main" val="335884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20</a:t>
            </a:fld>
            <a:endParaRPr lang="en-AU"/>
          </a:p>
        </p:txBody>
      </p:sp>
    </p:spTree>
    <p:extLst>
      <p:ext uri="{BB962C8B-B14F-4D97-AF65-F5344CB8AC3E}">
        <p14:creationId xmlns:p14="http://schemas.microsoft.com/office/powerpoint/2010/main" val="54464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2</a:t>
            </a:fld>
            <a:endParaRPr lang="en-AU"/>
          </a:p>
        </p:txBody>
      </p:sp>
    </p:spTree>
    <p:extLst>
      <p:ext uri="{BB962C8B-B14F-4D97-AF65-F5344CB8AC3E}">
        <p14:creationId xmlns:p14="http://schemas.microsoft.com/office/powerpoint/2010/main" val="304664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LOVELETTER / ILOVEYOU</a:t>
            </a:r>
          </a:p>
          <a:p>
            <a:endParaRPr lang="de-DE" dirty="0"/>
          </a:p>
          <a:p>
            <a:r>
              <a:rPr lang="de-DE" dirty="0"/>
              <a:t>Erster Computerwurm vom 04. Mai 2000</a:t>
            </a:r>
          </a:p>
          <a:p>
            <a:endParaRPr lang="de-DE" dirty="0"/>
          </a:p>
          <a:p>
            <a:r>
              <a:rPr lang="de-DE" dirty="0"/>
              <a:t>Geschrieben in der </a:t>
            </a:r>
            <a:r>
              <a:rPr lang="de-DE" dirty="0" err="1"/>
              <a:t>Scriptsprache</a:t>
            </a:r>
            <a:r>
              <a:rPr lang="de-DE" dirty="0"/>
              <a:t> VBS. Der Wurm wurde in einem E-Mail mit dem Betreff ILOVEYOU versendet, welche den Text </a:t>
            </a:r>
            <a:r>
              <a:rPr lang="de-CH" sz="1200" b="0" i="0" kern="1200" dirty="0" err="1">
                <a:solidFill>
                  <a:schemeClr val="tx1"/>
                </a:solidFill>
                <a:effectLst/>
                <a:latin typeface="+mn-lt"/>
                <a:ea typeface="+mn-ea"/>
                <a:cs typeface="+mn-cs"/>
              </a:rPr>
              <a:t>kindly</a:t>
            </a:r>
            <a:r>
              <a:rPr lang="de-CH" sz="1200" b="0" i="0" kern="1200" dirty="0">
                <a:solidFill>
                  <a:schemeClr val="tx1"/>
                </a:solidFill>
                <a:effectLst/>
                <a:latin typeface="+mn-lt"/>
                <a:ea typeface="+mn-ea"/>
                <a:cs typeface="+mn-cs"/>
              </a:rPr>
              <a:t> check </a:t>
            </a:r>
            <a:r>
              <a:rPr lang="de-CH" sz="1200" b="0" i="0" kern="1200" dirty="0" err="1">
                <a:solidFill>
                  <a:schemeClr val="tx1"/>
                </a:solidFill>
                <a:effectLst/>
                <a:latin typeface="+mn-lt"/>
                <a:ea typeface="+mn-ea"/>
                <a:cs typeface="+mn-cs"/>
              </a:rPr>
              <a:t>the</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attached</a:t>
            </a:r>
            <a:r>
              <a:rPr lang="de-CH" sz="1200" b="0" i="0" kern="1200" dirty="0">
                <a:solidFill>
                  <a:schemeClr val="tx1"/>
                </a:solidFill>
                <a:effectLst/>
                <a:latin typeface="+mn-lt"/>
                <a:ea typeface="+mn-ea"/>
                <a:cs typeface="+mn-cs"/>
              </a:rPr>
              <a:t> LOVELETTER </a:t>
            </a:r>
            <a:r>
              <a:rPr lang="de-CH" sz="1200" b="0" i="0" kern="1200" dirty="0" err="1">
                <a:solidFill>
                  <a:schemeClr val="tx1"/>
                </a:solidFill>
                <a:effectLst/>
                <a:latin typeface="+mn-lt"/>
                <a:ea typeface="+mn-ea"/>
                <a:cs typeface="+mn-cs"/>
              </a:rPr>
              <a:t>coming</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from</a:t>
            </a:r>
            <a:r>
              <a:rPr lang="de-CH" sz="1200" b="0" i="0" kern="1200" dirty="0">
                <a:solidFill>
                  <a:schemeClr val="tx1"/>
                </a:solidFill>
                <a:effectLst/>
                <a:latin typeface="+mn-lt"/>
                <a:ea typeface="+mn-ea"/>
                <a:cs typeface="+mn-cs"/>
              </a:rPr>
              <a:t> </a:t>
            </a:r>
            <a:r>
              <a:rPr lang="de-CH" sz="1200" b="0" i="0" kern="1200" dirty="0" err="1">
                <a:solidFill>
                  <a:schemeClr val="tx1"/>
                </a:solidFill>
                <a:effectLst/>
                <a:latin typeface="+mn-lt"/>
                <a:ea typeface="+mn-ea"/>
                <a:cs typeface="+mn-cs"/>
              </a:rPr>
              <a:t>me</a:t>
            </a:r>
            <a:r>
              <a:rPr lang="de-CH" sz="1200" b="0" i="0" kern="1200" dirty="0">
                <a:solidFill>
                  <a:schemeClr val="tx1"/>
                </a:solidFill>
                <a:effectLst/>
                <a:latin typeface="+mn-lt"/>
                <a:ea typeface="+mn-ea"/>
                <a:cs typeface="+mn-cs"/>
              </a:rPr>
              <a:t>. Beinhaltete. An die E-Mail angefügt war ein Anhang mit dem Namen LOVE-LETTER-FOR-</a:t>
            </a:r>
            <a:r>
              <a:rPr lang="de-CH" sz="1200" b="0" i="0" kern="1200" dirty="0" err="1">
                <a:solidFill>
                  <a:schemeClr val="tx1"/>
                </a:solidFill>
                <a:effectLst/>
                <a:latin typeface="+mn-lt"/>
                <a:ea typeface="+mn-ea"/>
                <a:cs typeface="+mn-cs"/>
              </a:rPr>
              <a:t>YOU.TXT.vbs</a:t>
            </a:r>
            <a:r>
              <a:rPr lang="de-CH" sz="1200" b="0" i="0" kern="1200" dirty="0">
                <a:solidFill>
                  <a:schemeClr val="tx1"/>
                </a:solidFill>
                <a:effectLst/>
                <a:latin typeface="+mn-lt"/>
                <a:ea typeface="+mn-ea"/>
                <a:cs typeface="+mn-cs"/>
              </a:rPr>
              <a:t>. Da in der Windows 95 Standardeinstellung die Dateiendungen ausgeblendet wurde, sah man nach dem öffnen die falsche Dateiendung .</a:t>
            </a:r>
            <a:r>
              <a:rPr lang="de-CH" sz="1200" b="0" i="0" kern="1200" dirty="0" err="1">
                <a:solidFill>
                  <a:schemeClr val="tx1"/>
                </a:solidFill>
                <a:effectLst/>
                <a:latin typeface="+mn-lt"/>
                <a:ea typeface="+mn-ea"/>
                <a:cs typeface="+mn-cs"/>
              </a:rPr>
              <a:t>txt</a:t>
            </a:r>
            <a:r>
              <a:rPr lang="de-CH" sz="1200" b="0" i="0" kern="1200" dirty="0">
                <a:solidFill>
                  <a:schemeClr val="tx1"/>
                </a:solidFill>
                <a:effectLst/>
                <a:latin typeface="+mn-lt"/>
                <a:ea typeface="+mn-ea"/>
                <a:cs typeface="+mn-cs"/>
              </a:rPr>
              <a:t>. Dies verleitete sehr viele Empfänger dazu den Brief zu öffnen. Der Wurm verbreitete sich über einen OLE Aufruf an alle in Outlook gespeicherten E-Mail Adressen. Dabei war das Problem, dass der Absender der E-Mail ein Bekannter, Arbeitskollege </a:t>
            </a:r>
            <a:r>
              <a:rPr lang="de-CH" sz="1200" b="0" i="0" kern="1200" dirty="0" err="1">
                <a:solidFill>
                  <a:schemeClr val="tx1"/>
                </a:solidFill>
                <a:effectLst/>
                <a:latin typeface="+mn-lt"/>
                <a:ea typeface="+mn-ea"/>
                <a:cs typeface="+mn-cs"/>
              </a:rPr>
              <a:t>etc</a:t>
            </a:r>
            <a:r>
              <a:rPr lang="de-CH" sz="1200" b="0" i="0" kern="1200" dirty="0">
                <a:solidFill>
                  <a:schemeClr val="tx1"/>
                </a:solidFill>
                <a:effectLst/>
                <a:latin typeface="+mn-lt"/>
                <a:ea typeface="+mn-ea"/>
                <a:cs typeface="+mn-cs"/>
              </a:rPr>
              <a:t> war, also die Adresse bekannt.</a:t>
            </a:r>
            <a:endParaRPr lang="de-DE" dirty="0"/>
          </a:p>
          <a:p>
            <a:endParaRPr lang="de-DE" dirty="0"/>
          </a:p>
          <a:p>
            <a:r>
              <a:rPr lang="de-DE" dirty="0"/>
              <a:t>LOVELETTER machte Schäden in Höhe von über 10Milliarden Dollar. Bereits in den ersten Stunden überlastete der Wurm viele Mailserver. Innerhalb von 6 Stunden verbreitete sich der Wurm in Europa und Amerika. </a:t>
            </a:r>
          </a:p>
          <a:p>
            <a:endParaRPr lang="de-DE" dirty="0"/>
          </a:p>
          <a:p>
            <a:r>
              <a:rPr lang="de-DE" dirty="0"/>
              <a:t>Bereits wenige Tage nach dem ersten Auftauchen konnte der Urheber identifiziert werden, da dieser in den ersten 2 Zeilen des Scripts einen Kommentar mit seiner E-Mail Adresse und seinem Standort (Manila, </a:t>
            </a:r>
            <a:r>
              <a:rPr lang="de-DE" dirty="0" err="1"/>
              <a:t>Philipinen</a:t>
            </a:r>
            <a:r>
              <a:rPr lang="de-DE" dirty="0"/>
              <a:t>) hinzufügte. Der Urheber war als </a:t>
            </a:r>
            <a:r>
              <a:rPr lang="de-DE" dirty="0" err="1"/>
              <a:t>spyder</a:t>
            </a:r>
            <a:r>
              <a:rPr lang="de-DE" dirty="0"/>
              <a:t> bekannt und </a:t>
            </a:r>
            <a:r>
              <a:rPr lang="de-DE" dirty="0" err="1"/>
              <a:t>heisst</a:t>
            </a:r>
            <a:r>
              <a:rPr lang="de-DE" dirty="0"/>
              <a:t> mit bürgerlichem Namen </a:t>
            </a:r>
            <a:r>
              <a:rPr lang="de-DE" dirty="0" err="1"/>
              <a:t>Onel</a:t>
            </a:r>
            <a:r>
              <a:rPr lang="de-DE" dirty="0"/>
              <a:t> de Guzman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dirty="0">
                <a:latin typeface="Arial" panose="020B0604020202020204" pitchFamily="34" charset="0"/>
              </a:rPr>
              <a:t>Bildquelle: http://</a:t>
            </a:r>
            <a:r>
              <a:rPr lang="de-CH" sz="1200" dirty="0" err="1">
                <a:latin typeface="Arial" panose="020B0604020202020204" pitchFamily="34" charset="0"/>
              </a:rPr>
              <a:t>de.wikipedia.org</a:t>
            </a:r>
            <a:r>
              <a:rPr lang="de-CH" sz="1200" dirty="0">
                <a:latin typeface="Arial" panose="020B0604020202020204" pitchFamily="34" charset="0"/>
              </a:rPr>
              <a:t>/</a:t>
            </a:r>
            <a:r>
              <a:rPr lang="de-CH" sz="1200" dirty="0" err="1">
                <a:latin typeface="Arial" panose="020B0604020202020204" pitchFamily="34" charset="0"/>
              </a:rPr>
              <a:t>wiki</a:t>
            </a:r>
            <a:r>
              <a:rPr lang="de-CH" sz="1200" dirty="0">
                <a:latin typeface="Arial" panose="020B0604020202020204" pitchFamily="34" charset="0"/>
              </a:rPr>
              <a:t>/</a:t>
            </a:r>
            <a:r>
              <a:rPr lang="de-CH" sz="1200" dirty="0" err="1">
                <a:latin typeface="Arial" panose="020B0604020202020204" pitchFamily="34" charset="0"/>
              </a:rPr>
              <a:t>Datei:Loveletter-wurm.png</a:t>
            </a:r>
            <a:endParaRPr lang="de-DE" sz="1200" dirty="0"/>
          </a:p>
        </p:txBody>
      </p:sp>
      <p:sp>
        <p:nvSpPr>
          <p:cNvPr id="4" name="Foliennummernplatzhalter 3"/>
          <p:cNvSpPr>
            <a:spLocks noGrp="1"/>
          </p:cNvSpPr>
          <p:nvPr>
            <p:ph type="sldNum" sz="quarter" idx="5"/>
          </p:nvPr>
        </p:nvSpPr>
        <p:spPr/>
        <p:txBody>
          <a:bodyPr/>
          <a:lstStyle/>
          <a:p>
            <a:fld id="{1C9FAC6C-8BE2-C347-AC61-57F0A687A327}" type="slidenum">
              <a:rPr lang="en-AU" smtClean="0"/>
              <a:t>3</a:t>
            </a:fld>
            <a:endParaRPr lang="en-AU"/>
          </a:p>
        </p:txBody>
      </p:sp>
    </p:spTree>
    <p:extLst>
      <p:ext uri="{BB962C8B-B14F-4D97-AF65-F5344CB8AC3E}">
        <p14:creationId xmlns:p14="http://schemas.microsoft.com/office/powerpoint/2010/main" val="119396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STUXNET</a:t>
            </a:r>
          </a:p>
          <a:p>
            <a:endParaRPr lang="de-DE" dirty="0"/>
          </a:p>
          <a:p>
            <a:endParaRPr lang="de-DE" dirty="0"/>
          </a:p>
        </p:txBody>
      </p:sp>
      <p:sp>
        <p:nvSpPr>
          <p:cNvPr id="4" name="Foliennummernplatzhalter 3"/>
          <p:cNvSpPr>
            <a:spLocks noGrp="1"/>
          </p:cNvSpPr>
          <p:nvPr>
            <p:ph type="sldNum" sz="quarter" idx="5"/>
          </p:nvPr>
        </p:nvSpPr>
        <p:spPr/>
        <p:txBody>
          <a:bodyPr/>
          <a:lstStyle/>
          <a:p>
            <a:fld id="{1C9FAC6C-8BE2-C347-AC61-57F0A687A327}" type="slidenum">
              <a:rPr lang="en-AU" smtClean="0"/>
              <a:t>4</a:t>
            </a:fld>
            <a:endParaRPr lang="en-AU"/>
          </a:p>
        </p:txBody>
      </p:sp>
    </p:spTree>
    <p:extLst>
      <p:ext uri="{BB962C8B-B14F-4D97-AF65-F5344CB8AC3E}">
        <p14:creationId xmlns:p14="http://schemas.microsoft.com/office/powerpoint/2010/main" val="3109066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VTech</a:t>
            </a:r>
            <a:r>
              <a:rPr lang="de-DE" dirty="0"/>
              <a:t> </a:t>
            </a:r>
            <a:r>
              <a:rPr lang="de-DE" dirty="0" err="1"/>
              <a:t>DataBreach</a:t>
            </a:r>
            <a:r>
              <a:rPr lang="de-DE" dirty="0"/>
              <a:t> </a:t>
            </a:r>
          </a:p>
          <a:p>
            <a:endParaRPr lang="de-DE" dirty="0"/>
          </a:p>
          <a:p>
            <a:r>
              <a:rPr lang="de-DE" dirty="0"/>
              <a:t>2015</a:t>
            </a:r>
          </a:p>
          <a:p>
            <a:endParaRPr lang="de-DE" dirty="0"/>
          </a:p>
          <a:p>
            <a:endParaRPr lang="de-DE" dirty="0"/>
          </a:p>
          <a:p>
            <a:r>
              <a:rPr lang="de-DE" dirty="0"/>
              <a:t>Bildquelle: https://</a:t>
            </a:r>
            <a:r>
              <a:rPr lang="de-DE" dirty="0" err="1"/>
              <a:t>www.ftcguardian.com</a:t>
            </a:r>
            <a:r>
              <a:rPr lang="de-DE" dirty="0"/>
              <a:t>/</a:t>
            </a:r>
            <a:r>
              <a:rPr lang="de-DE" dirty="0" err="1"/>
              <a:t>articles</a:t>
            </a:r>
            <a:r>
              <a:rPr lang="de-DE" dirty="0"/>
              <a:t>/</a:t>
            </a:r>
            <a:r>
              <a:rPr lang="de-DE" dirty="0" err="1"/>
              <a:t>wp</a:t>
            </a:r>
            <a:r>
              <a:rPr lang="de-DE" dirty="0"/>
              <a:t>-content/</a:t>
            </a:r>
            <a:r>
              <a:rPr lang="de-DE" dirty="0" err="1"/>
              <a:t>uploads</a:t>
            </a:r>
            <a:r>
              <a:rPr lang="de-DE" dirty="0"/>
              <a:t>/2018/01/dims-1024x683.jpg</a:t>
            </a:r>
          </a:p>
        </p:txBody>
      </p:sp>
      <p:sp>
        <p:nvSpPr>
          <p:cNvPr id="4" name="Foliennummernplatzhalter 3"/>
          <p:cNvSpPr>
            <a:spLocks noGrp="1"/>
          </p:cNvSpPr>
          <p:nvPr>
            <p:ph type="sldNum" sz="quarter" idx="5"/>
          </p:nvPr>
        </p:nvSpPr>
        <p:spPr/>
        <p:txBody>
          <a:bodyPr/>
          <a:lstStyle/>
          <a:p>
            <a:fld id="{1C9FAC6C-8BE2-C347-AC61-57F0A687A327}" type="slidenum">
              <a:rPr lang="en-AU" smtClean="0"/>
              <a:t>5</a:t>
            </a:fld>
            <a:endParaRPr lang="en-AU"/>
          </a:p>
        </p:txBody>
      </p:sp>
    </p:spTree>
    <p:extLst>
      <p:ext uri="{BB962C8B-B14F-4D97-AF65-F5344CB8AC3E}">
        <p14:creationId xmlns:p14="http://schemas.microsoft.com/office/powerpoint/2010/main" val="50227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#ASUSGATE</a:t>
            </a:r>
          </a:p>
          <a:p>
            <a:endParaRPr lang="de-DE" dirty="0"/>
          </a:p>
          <a:p>
            <a:r>
              <a:rPr lang="de-DE" dirty="0"/>
              <a:t>https://</a:t>
            </a:r>
            <a:r>
              <a:rPr lang="de-DE" dirty="0" err="1"/>
              <a:t>anders.io</a:t>
            </a:r>
            <a:r>
              <a:rPr lang="de-DE" dirty="0"/>
              <a:t>/</a:t>
            </a:r>
            <a:r>
              <a:rPr lang="de-DE" dirty="0" err="1"/>
              <a:t>analyzing-asusgate</a:t>
            </a:r>
            <a:r>
              <a:rPr lang="de-DE" dirty="0"/>
              <a:t>/</a:t>
            </a:r>
          </a:p>
          <a:p>
            <a:r>
              <a:rPr lang="de-DE" dirty="0"/>
              <a:t>https://</a:t>
            </a:r>
            <a:r>
              <a:rPr lang="de-DE" dirty="0" err="1"/>
              <a:t>www.heise.de</a:t>
            </a:r>
            <a:r>
              <a:rPr lang="de-DE" dirty="0"/>
              <a:t>/</a:t>
            </a:r>
            <a:r>
              <a:rPr lang="de-DE" dirty="0" err="1"/>
              <a:t>security</a:t>
            </a:r>
            <a:r>
              <a:rPr lang="de-DE" dirty="0"/>
              <a:t>/</a:t>
            </a:r>
            <a:r>
              <a:rPr lang="de-DE" dirty="0" err="1"/>
              <a:t>meldung</a:t>
            </a:r>
            <a:r>
              <a:rPr lang="de-DE" dirty="0"/>
              <a:t>/Asusgate-Zehntausende-Router-geben-private-Dateien-preis-2105778.html</a:t>
            </a:r>
          </a:p>
        </p:txBody>
      </p:sp>
      <p:sp>
        <p:nvSpPr>
          <p:cNvPr id="4" name="Foliennummernplatzhalter 3"/>
          <p:cNvSpPr>
            <a:spLocks noGrp="1"/>
          </p:cNvSpPr>
          <p:nvPr>
            <p:ph type="sldNum" sz="quarter" idx="5"/>
          </p:nvPr>
        </p:nvSpPr>
        <p:spPr/>
        <p:txBody>
          <a:bodyPr/>
          <a:lstStyle/>
          <a:p>
            <a:fld id="{1C9FAC6C-8BE2-C347-AC61-57F0A687A327}" type="slidenum">
              <a:rPr lang="en-AU" smtClean="0"/>
              <a:t>6</a:t>
            </a:fld>
            <a:endParaRPr lang="en-AU"/>
          </a:p>
        </p:txBody>
      </p:sp>
    </p:spTree>
    <p:extLst>
      <p:ext uri="{BB962C8B-B14F-4D97-AF65-F5344CB8AC3E}">
        <p14:creationId xmlns:p14="http://schemas.microsoft.com/office/powerpoint/2010/main" val="290103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b="1" dirty="0"/>
              <a:t>21.10.21</a:t>
            </a:r>
          </a:p>
          <a:p>
            <a:r>
              <a:rPr lang="en-AU" b="1" dirty="0"/>
              <a:t>Cyber-Angriff auf </a:t>
            </a:r>
            <a:r>
              <a:rPr lang="en-AU" b="1" dirty="0" err="1"/>
              <a:t>easygov</a:t>
            </a:r>
            <a:r>
              <a:rPr lang="en-AU" b="1" dirty="0"/>
              <a:t>: Hacker </a:t>
            </a:r>
            <a:r>
              <a:rPr lang="en-AU" b="1" dirty="0" err="1"/>
              <a:t>klauen</a:t>
            </a:r>
            <a:r>
              <a:rPr lang="en-AU" b="1" dirty="0"/>
              <a:t> </a:t>
            </a:r>
            <a:r>
              <a:rPr lang="en-AU" b="1" dirty="0" err="1"/>
              <a:t>vom</a:t>
            </a:r>
            <a:r>
              <a:rPr lang="en-AU" b="1" dirty="0"/>
              <a:t> Bund </a:t>
            </a:r>
            <a:r>
              <a:rPr lang="en-AU" b="1" dirty="0" err="1"/>
              <a:t>Liste</a:t>
            </a:r>
            <a:r>
              <a:rPr lang="en-AU" b="1" dirty="0"/>
              <a:t> </a:t>
            </a:r>
            <a:r>
              <a:rPr lang="en-AU" b="1" dirty="0" err="1"/>
              <a:t>mit</a:t>
            </a:r>
            <a:r>
              <a:rPr lang="en-AU" b="1" dirty="0"/>
              <a:t> Corona </a:t>
            </a:r>
            <a:r>
              <a:rPr lang="en-AU" b="1" dirty="0" err="1"/>
              <a:t>Kredit</a:t>
            </a:r>
            <a:r>
              <a:rPr lang="en-AU" b="1" dirty="0"/>
              <a:t> </a:t>
            </a:r>
            <a:r>
              <a:rPr lang="en-AU" b="1" dirty="0" err="1"/>
              <a:t>Bezügern</a:t>
            </a:r>
            <a:endParaRPr lang="en-AU" b="1" dirty="0"/>
          </a:p>
          <a:p>
            <a:r>
              <a:rPr lang="en-AU" dirty="0"/>
              <a:t>https://</a:t>
            </a:r>
            <a:r>
              <a:rPr lang="en-AU" dirty="0" err="1"/>
              <a:t>www.srf.ch</a:t>
            </a:r>
            <a:r>
              <a:rPr lang="en-AU" dirty="0"/>
              <a:t>/news/</a:t>
            </a:r>
            <a:r>
              <a:rPr lang="en-AU" dirty="0" err="1"/>
              <a:t>schweiz</a:t>
            </a:r>
            <a:r>
              <a:rPr lang="en-AU" dirty="0"/>
              <a:t>/cyber-angriff-auf-easygov-hacker-klauen-vom-bund-liste-mit-corona-kredit-bezuegern</a:t>
            </a:r>
          </a:p>
        </p:txBody>
      </p:sp>
      <p:sp>
        <p:nvSpPr>
          <p:cNvPr id="4" name="Foliennummernplatzhalter 3"/>
          <p:cNvSpPr>
            <a:spLocks noGrp="1"/>
          </p:cNvSpPr>
          <p:nvPr>
            <p:ph type="sldNum" sz="quarter" idx="5"/>
          </p:nvPr>
        </p:nvSpPr>
        <p:spPr/>
        <p:txBody>
          <a:bodyPr/>
          <a:lstStyle/>
          <a:p>
            <a:fld id="{1C9FAC6C-8BE2-C347-AC61-57F0A687A327}" type="slidenum">
              <a:rPr lang="en-AU" smtClean="0"/>
              <a:t>7</a:t>
            </a:fld>
            <a:endParaRPr lang="en-AU"/>
          </a:p>
        </p:txBody>
      </p:sp>
    </p:spTree>
    <p:extLst>
      <p:ext uri="{BB962C8B-B14F-4D97-AF65-F5344CB8AC3E}">
        <p14:creationId xmlns:p14="http://schemas.microsoft.com/office/powerpoint/2010/main" val="364052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dirty="0" err="1"/>
              <a:t>Cyberangriffe</a:t>
            </a:r>
            <a:r>
              <a:rPr lang="en-AU" dirty="0"/>
              <a:t> auf </a:t>
            </a:r>
            <a:r>
              <a:rPr lang="en-AU" dirty="0" err="1"/>
              <a:t>verschiedene</a:t>
            </a:r>
            <a:r>
              <a:rPr lang="en-AU" dirty="0"/>
              <a:t> Gemeinden</a:t>
            </a:r>
          </a:p>
          <a:p>
            <a:pPr marL="171450" indent="-171450">
              <a:buFontTx/>
              <a:buChar char="-"/>
            </a:pPr>
            <a:r>
              <a:rPr lang="en-AU" dirty="0" err="1"/>
              <a:t>Mellingen</a:t>
            </a:r>
            <a:r>
              <a:rPr lang="en-AU" dirty="0"/>
              <a:t> (</a:t>
            </a:r>
            <a:r>
              <a:rPr lang="en-AU" dirty="0" err="1"/>
              <a:t>Oktober</a:t>
            </a:r>
            <a:r>
              <a:rPr lang="en-AU" dirty="0"/>
              <a:t> 2021)</a:t>
            </a:r>
          </a:p>
          <a:p>
            <a:pPr marL="171450" indent="-171450">
              <a:buFontTx/>
              <a:buChar char="-"/>
            </a:pPr>
            <a:r>
              <a:rPr lang="en-AU" dirty="0"/>
              <a:t>Montreux  (</a:t>
            </a:r>
            <a:r>
              <a:rPr lang="en-AU" dirty="0" err="1"/>
              <a:t>Oktober</a:t>
            </a:r>
            <a:r>
              <a:rPr lang="en-AU" dirty="0"/>
              <a:t> 2021)</a:t>
            </a:r>
          </a:p>
          <a:p>
            <a:pPr marL="171450" indent="-171450">
              <a:buFontTx/>
              <a:buChar char="-"/>
            </a:pPr>
            <a:r>
              <a:rPr lang="en-AU" dirty="0"/>
              <a:t>Rolle VD (Mai 2021)</a:t>
            </a:r>
          </a:p>
        </p:txBody>
      </p:sp>
      <p:sp>
        <p:nvSpPr>
          <p:cNvPr id="4" name="Foliennummernplatzhalter 3"/>
          <p:cNvSpPr>
            <a:spLocks noGrp="1"/>
          </p:cNvSpPr>
          <p:nvPr>
            <p:ph type="sldNum" sz="quarter" idx="5"/>
          </p:nvPr>
        </p:nvSpPr>
        <p:spPr/>
        <p:txBody>
          <a:bodyPr/>
          <a:lstStyle/>
          <a:p>
            <a:fld id="{1C9FAC6C-8BE2-C347-AC61-57F0A687A327}" type="slidenum">
              <a:rPr lang="en-AU" smtClean="0"/>
              <a:t>8</a:t>
            </a:fld>
            <a:endParaRPr lang="en-AU"/>
          </a:p>
        </p:txBody>
      </p:sp>
    </p:spTree>
    <p:extLst>
      <p:ext uri="{BB962C8B-B14F-4D97-AF65-F5344CB8AC3E}">
        <p14:creationId xmlns:p14="http://schemas.microsoft.com/office/powerpoint/2010/main" val="51123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BSP CC Schweiz </a:t>
            </a:r>
            <a:r>
              <a:rPr lang="en-AU" b="1" dirty="0"/>
              <a:t>24.09.21</a:t>
            </a:r>
            <a:endParaRPr lang="en-AU" dirty="0"/>
          </a:p>
          <a:p>
            <a:r>
              <a:rPr lang="de-CH" sz="1200" b="0" i="0" u="none" strike="noStrike" kern="1200" dirty="0">
                <a:solidFill>
                  <a:schemeClr val="tx1"/>
                </a:solidFill>
                <a:effectLst/>
                <a:latin typeface="+mn-lt"/>
                <a:ea typeface="+mn-ea"/>
                <a:cs typeface="+mn-cs"/>
              </a:rPr>
              <a:t>Angebliches Coop-Gewinnspiel </a:t>
            </a:r>
            <a:br>
              <a:rPr lang="de-CH" dirty="0"/>
            </a:br>
            <a:r>
              <a:rPr lang="de-CH" sz="1200" b="0" i="0" u="none" strike="noStrike" kern="1200" dirty="0">
                <a:solidFill>
                  <a:schemeClr val="tx1"/>
                </a:solidFill>
                <a:effectLst/>
                <a:latin typeface="+mn-lt"/>
                <a:ea typeface="+mn-ea"/>
                <a:cs typeface="+mn-cs"/>
              </a:rPr>
              <a:t>Momentan erhält das NCSC zahlreiche Meldungen zu einem angeblichen Gewinnspiel von Coop. Zum 50. Geburtstag erhalte man eine Geschenkkarte von 1000 CHF. Nach einigen Fragen soll man seine Mobiltelefonnummer angeben und schliesst so eine Abonnement für 10 CHF / Woche ab. Ignorieren Sie diese WhatsApp-Meldung und senden Sie diese nicht weiter. Sollten Sie die Nummer angegeben haben, melden Sie sich beim Telefonanbieter. </a:t>
            </a:r>
            <a:br>
              <a:rPr lang="de-CH" dirty="0"/>
            </a:br>
            <a:r>
              <a:rPr lang="de-CH" dirty="0"/>
              <a:t>24.09.2021 12:20</a:t>
            </a:r>
          </a:p>
          <a:p>
            <a:endParaRPr lang="de-CH" dirty="0"/>
          </a:p>
          <a:p>
            <a:r>
              <a:rPr lang="en-AU" dirty="0"/>
              <a:t>https://</a:t>
            </a:r>
            <a:r>
              <a:rPr lang="en-AU" dirty="0" err="1"/>
              <a:t>www.ncsc.admin.ch</a:t>
            </a:r>
            <a:r>
              <a:rPr lang="en-AU" dirty="0"/>
              <a:t>/</a:t>
            </a:r>
            <a:r>
              <a:rPr lang="en-AU" dirty="0" err="1"/>
              <a:t>ncsc</a:t>
            </a:r>
            <a:r>
              <a:rPr lang="en-AU" dirty="0"/>
              <a:t>/de/home/</a:t>
            </a:r>
            <a:r>
              <a:rPr lang="en-AU" dirty="0" err="1"/>
              <a:t>aktuell</a:t>
            </a:r>
            <a:r>
              <a:rPr lang="en-AU" dirty="0"/>
              <a:t>/</a:t>
            </a:r>
            <a:r>
              <a:rPr lang="en-AU" dirty="0" err="1"/>
              <a:t>aktuelle-vorfaelle.html</a:t>
            </a:r>
            <a:endParaRPr lang="en-AU" dirty="0"/>
          </a:p>
        </p:txBody>
      </p:sp>
      <p:sp>
        <p:nvSpPr>
          <p:cNvPr id="4" name="Foliennummernplatzhalter 3"/>
          <p:cNvSpPr>
            <a:spLocks noGrp="1"/>
          </p:cNvSpPr>
          <p:nvPr>
            <p:ph type="sldNum" sz="quarter" idx="5"/>
          </p:nvPr>
        </p:nvSpPr>
        <p:spPr/>
        <p:txBody>
          <a:bodyPr/>
          <a:lstStyle/>
          <a:p>
            <a:fld id="{1C9FAC6C-8BE2-C347-AC61-57F0A687A327}" type="slidenum">
              <a:rPr lang="en-AU" smtClean="0"/>
              <a:t>9</a:t>
            </a:fld>
            <a:endParaRPr lang="en-AU"/>
          </a:p>
        </p:txBody>
      </p:sp>
    </p:spTree>
    <p:extLst>
      <p:ext uri="{BB962C8B-B14F-4D97-AF65-F5344CB8AC3E}">
        <p14:creationId xmlns:p14="http://schemas.microsoft.com/office/powerpoint/2010/main" val="88081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B58CC-F5CE-5A43-8381-1AA6C924973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F6674A2-1118-F143-A349-4A3F81AF5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0961DBA-E7EF-DA4F-AC17-185230B2707B}"/>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56E9A284-2019-9444-A271-74956A83C20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B751FC2-4FD6-1C46-9CE8-4876B383CB3D}"/>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194560042"/>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65A0D4-7940-5B40-BA00-B99D72F286D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AD2FECA-3351-FA4D-BCF2-02D259F9479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5B1B44-0A7F-CC4E-8259-38AE63772FDE}"/>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803A3410-F8DF-D74D-A41D-C3C8706548B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5E1292C-E8E6-E14D-8468-8942E4E0B474}"/>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3473201378"/>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B8129D9-B455-714C-AF36-C9F4CAD563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2B3EADF-5AFC-B940-AF58-9814905C7D1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26FA690-816A-AB4B-81FD-EC7BD5F56161}"/>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14AFBF79-1A79-434C-B7FE-DC711F23D25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85AB5E-3909-474E-A768-D91A3AAABDC8}"/>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920030965"/>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EDF613-1EAF-D545-B110-8DA91E47A4D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015BC0A-3F0A-4C48-9488-2A19B3FDE2D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1ED9BA0-B923-4D45-A645-0F088BD68A37}"/>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9A603CC5-EFB9-A74D-B506-CDFFE4A9C3A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2149086-817F-4949-B22F-1792466342B6}"/>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4195470300"/>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3472-A3D1-9B4D-8BDD-41B089AC08E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B0DC5A8-CF5A-624F-B125-510E78AF63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28CFE4C-9EDC-584E-8712-AC28F0B3E6A2}"/>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9E9BD8C8-E019-DE4F-97DD-3A4C69D3E27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751E502-7F0B-E14A-8E77-3E0800E99BC2}"/>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432986268"/>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30483-9572-F646-B867-F5A5ABB611F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7D596E5-633F-A44C-A4E1-ACF1B43D63A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B537884-B1BF-2542-9885-038BF9B245F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A535C96-CACE-F84F-B7FA-CE4F6FA01874}"/>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6" name="Fußzeilenplatzhalter 5">
            <a:extLst>
              <a:ext uri="{FF2B5EF4-FFF2-40B4-BE49-F238E27FC236}">
                <a16:creationId xmlns:a16="http://schemas.microsoft.com/office/drawing/2014/main" id="{8069B2E1-ED74-DA4E-992B-16363DF059D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34A33E3-B73B-FF44-9085-F335D0E13660}"/>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984890313"/>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3849AD-4178-2F41-8707-61E62755172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06E0CBC-7127-2F41-9BC1-ED2E2218A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42A591E-31E1-804D-AB9E-61B3B56B9B3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420EEC4-F57E-4C4E-BFEE-CCA2B76309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4CE43FC-E260-BD46-B612-0CB396A82B7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4186961-AA75-B142-8FD3-B70E4D45DEA0}"/>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8" name="Fußzeilenplatzhalter 7">
            <a:extLst>
              <a:ext uri="{FF2B5EF4-FFF2-40B4-BE49-F238E27FC236}">
                <a16:creationId xmlns:a16="http://schemas.microsoft.com/office/drawing/2014/main" id="{76A25A29-5117-1C4D-BC07-4F381975D14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D7F09B8-680F-6D4E-9BCD-AC4E7B69D1EA}"/>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958437265"/>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DA8D5-C2B5-204C-AC43-41F3F50855B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14E8D41-24E3-1643-918C-9C4227EC0808}"/>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4" name="Fußzeilenplatzhalter 3">
            <a:extLst>
              <a:ext uri="{FF2B5EF4-FFF2-40B4-BE49-F238E27FC236}">
                <a16:creationId xmlns:a16="http://schemas.microsoft.com/office/drawing/2014/main" id="{CA006398-F9E1-C340-9B51-5EBDF93CFF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07F7DC9-0D4E-F748-93C2-232FB7C28374}"/>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2793690670"/>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E5B565F-9518-4647-AF4D-5F8E5CD0BF60}"/>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3" name="Fußzeilenplatzhalter 2">
            <a:extLst>
              <a:ext uri="{FF2B5EF4-FFF2-40B4-BE49-F238E27FC236}">
                <a16:creationId xmlns:a16="http://schemas.microsoft.com/office/drawing/2014/main" id="{D7081F6D-87F1-C54B-B8E3-9B0911D5C8D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67DA362-7712-9448-828C-188590F777A6}"/>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748379384"/>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75ED9-3E67-D343-B7F9-FDC09E07B4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B963943-22E0-584E-A00F-E57E49861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E9B0679-0F3A-DF45-9F13-DD428E3B9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AA378F6-6262-0046-8CDB-979CD23130FC}"/>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6" name="Fußzeilenplatzhalter 5">
            <a:extLst>
              <a:ext uri="{FF2B5EF4-FFF2-40B4-BE49-F238E27FC236}">
                <a16:creationId xmlns:a16="http://schemas.microsoft.com/office/drawing/2014/main" id="{76253DAB-9748-8F4F-A7A2-CA0C1459E7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5F5B004-D1A9-BA43-B6A8-C75ED24C3C5A}"/>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1301382698"/>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E260B-E83D-6E45-9FD9-2C9A2F80942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36729EC-A682-D54D-B04A-0EDB855CD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E7EA87DC-E723-904B-890D-2FFBA66A8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BAE1CF3-77E4-9E4F-A567-49C398486E31}"/>
              </a:ext>
            </a:extLst>
          </p:cNvPr>
          <p:cNvSpPr>
            <a:spLocks noGrp="1"/>
          </p:cNvSpPr>
          <p:nvPr>
            <p:ph type="dt" sz="half" idx="10"/>
          </p:nvPr>
        </p:nvSpPr>
        <p:spPr/>
        <p:txBody>
          <a:bodyPr/>
          <a:lstStyle/>
          <a:p>
            <a:fld id="{9C5B9FC0-A7A0-5E43-AEDE-45ADD593E40C}" type="datetimeFigureOut">
              <a:rPr lang="de-DE" smtClean="0"/>
              <a:t>05.01.22</a:t>
            </a:fld>
            <a:endParaRPr lang="de-DE"/>
          </a:p>
        </p:txBody>
      </p:sp>
      <p:sp>
        <p:nvSpPr>
          <p:cNvPr id="6" name="Fußzeilenplatzhalter 5">
            <a:extLst>
              <a:ext uri="{FF2B5EF4-FFF2-40B4-BE49-F238E27FC236}">
                <a16:creationId xmlns:a16="http://schemas.microsoft.com/office/drawing/2014/main" id="{63BDCFE4-B49B-0240-BBE1-A2E06BE93FB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C92DA9A-8A02-4B4C-A2CC-25F0E076B0D9}"/>
              </a:ext>
            </a:extLst>
          </p:cNvPr>
          <p:cNvSpPr>
            <a:spLocks noGrp="1"/>
          </p:cNvSpPr>
          <p:nvPr>
            <p:ph type="sldNum" sz="quarter" idx="12"/>
          </p:nvPr>
        </p:nvSpPr>
        <p:spPr/>
        <p:txBody>
          <a:bodyPr/>
          <a:lstStyle/>
          <a:p>
            <a:fld id="{E709D792-CD56-DB40-B40C-78B7A6322873}" type="slidenum">
              <a:rPr lang="de-DE" smtClean="0"/>
              <a:t>‹Nr.›</a:t>
            </a:fld>
            <a:endParaRPr lang="de-DE"/>
          </a:p>
        </p:txBody>
      </p:sp>
    </p:spTree>
    <p:extLst>
      <p:ext uri="{BB962C8B-B14F-4D97-AF65-F5344CB8AC3E}">
        <p14:creationId xmlns:p14="http://schemas.microsoft.com/office/powerpoint/2010/main" val="3163276921"/>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DE0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51E81DD-14F9-7F4D-B0CE-00E2C70C5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8F0541C0-8795-0744-A85D-21B562697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A060E356-B581-8245-AF6D-83C7638F3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B9FC0-A7A0-5E43-AEDE-45ADD593E40C}" type="datetimeFigureOut">
              <a:rPr lang="de-DE" smtClean="0"/>
              <a:t>05.01.22</a:t>
            </a:fld>
            <a:endParaRPr lang="de-DE"/>
          </a:p>
        </p:txBody>
      </p:sp>
      <p:sp>
        <p:nvSpPr>
          <p:cNvPr id="5" name="Fußzeilenplatzhalter 4">
            <a:extLst>
              <a:ext uri="{FF2B5EF4-FFF2-40B4-BE49-F238E27FC236}">
                <a16:creationId xmlns:a16="http://schemas.microsoft.com/office/drawing/2014/main" id="{5DD8F889-D42C-5245-8C20-F9C0E8728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40865142-2297-BB48-8B0C-F20711A1F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9D792-CD56-DB40-B40C-78B7A6322873}" type="slidenum">
              <a:rPr lang="de-DE" smtClean="0"/>
              <a:t>‹Nr.›</a:t>
            </a:fld>
            <a:endParaRPr lang="de-DE"/>
          </a:p>
        </p:txBody>
      </p:sp>
    </p:spTree>
    <p:extLst>
      <p:ext uri="{BB962C8B-B14F-4D97-AF65-F5344CB8AC3E}">
        <p14:creationId xmlns:p14="http://schemas.microsoft.com/office/powerpoint/2010/main" val="1908827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Patua One"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200050500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2000505000000020004"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2000505000000020004"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00505000000020004"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00505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46CABA6-58AB-3143-B739-46AD7A21AC49}"/>
              </a:ext>
            </a:extLst>
          </p:cNvPr>
          <p:cNvPicPr>
            <a:picLocks noChangeAspect="1"/>
          </p:cNvPicPr>
          <p:nvPr/>
        </p:nvPicPr>
        <p:blipFill>
          <a:blip r:embed="rId3"/>
          <a:stretch>
            <a:fillRect/>
          </a:stretch>
        </p:blipFill>
        <p:spPr>
          <a:xfrm>
            <a:off x="4275182" y="831954"/>
            <a:ext cx="3641636" cy="5194092"/>
          </a:xfrm>
          <a:prstGeom prst="rect">
            <a:avLst/>
          </a:prstGeom>
        </p:spPr>
      </p:pic>
    </p:spTree>
    <p:extLst>
      <p:ext uri="{BB962C8B-B14F-4D97-AF65-F5344CB8AC3E}">
        <p14:creationId xmlns:p14="http://schemas.microsoft.com/office/powerpoint/2010/main" val="845030629"/>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1674A2F-FFC6-2548-97B5-24482E4470EB}"/>
              </a:ext>
            </a:extLst>
          </p:cNvPr>
          <p:cNvSpPr txBox="1"/>
          <p:nvPr/>
        </p:nvSpPr>
        <p:spPr>
          <a:xfrm>
            <a:off x="3822492" y="3102964"/>
            <a:ext cx="4047344" cy="369332"/>
          </a:xfrm>
          <a:prstGeom prst="rect">
            <a:avLst/>
          </a:prstGeom>
          <a:noFill/>
        </p:spPr>
        <p:txBody>
          <a:bodyPr wrap="square" rtlCol="0">
            <a:spAutoFit/>
          </a:bodyPr>
          <a:lstStyle/>
          <a:p>
            <a:r>
              <a:rPr lang="en-AU" dirty="0"/>
              <a:t>BSP CC Schweiz</a:t>
            </a:r>
          </a:p>
        </p:txBody>
      </p:sp>
    </p:spTree>
    <p:extLst>
      <p:ext uri="{BB962C8B-B14F-4D97-AF65-F5344CB8AC3E}">
        <p14:creationId xmlns:p14="http://schemas.microsoft.com/office/powerpoint/2010/main" val="53647589"/>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1674A2F-FFC6-2548-97B5-24482E4470EB}"/>
              </a:ext>
            </a:extLst>
          </p:cNvPr>
          <p:cNvSpPr txBox="1"/>
          <p:nvPr/>
        </p:nvSpPr>
        <p:spPr>
          <a:xfrm>
            <a:off x="3822492" y="3102964"/>
            <a:ext cx="4047344" cy="369332"/>
          </a:xfrm>
          <a:prstGeom prst="rect">
            <a:avLst/>
          </a:prstGeom>
          <a:noFill/>
        </p:spPr>
        <p:txBody>
          <a:bodyPr wrap="square" rtlCol="0">
            <a:spAutoFit/>
          </a:bodyPr>
          <a:lstStyle/>
          <a:p>
            <a:r>
              <a:rPr lang="en-AU" dirty="0" err="1"/>
              <a:t>Grafiken</a:t>
            </a:r>
            <a:r>
              <a:rPr lang="en-AU" dirty="0"/>
              <a:t> und </a:t>
            </a:r>
            <a:r>
              <a:rPr lang="en-AU" dirty="0" err="1"/>
              <a:t>Tabellen</a:t>
            </a:r>
            <a:endParaRPr lang="en-AU" dirty="0"/>
          </a:p>
        </p:txBody>
      </p:sp>
    </p:spTree>
    <p:extLst>
      <p:ext uri="{BB962C8B-B14F-4D97-AF65-F5344CB8AC3E}">
        <p14:creationId xmlns:p14="http://schemas.microsoft.com/office/powerpoint/2010/main" val="2479017229"/>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1674A2F-FFC6-2548-97B5-24482E4470EB}"/>
              </a:ext>
            </a:extLst>
          </p:cNvPr>
          <p:cNvSpPr txBox="1"/>
          <p:nvPr/>
        </p:nvSpPr>
        <p:spPr>
          <a:xfrm>
            <a:off x="3822492" y="3102964"/>
            <a:ext cx="4047344" cy="369332"/>
          </a:xfrm>
          <a:prstGeom prst="rect">
            <a:avLst/>
          </a:prstGeom>
          <a:noFill/>
        </p:spPr>
        <p:txBody>
          <a:bodyPr wrap="square" rtlCol="0">
            <a:spAutoFit/>
          </a:bodyPr>
          <a:lstStyle/>
          <a:p>
            <a:r>
              <a:rPr lang="en-AU" dirty="0" err="1"/>
              <a:t>Grafiken</a:t>
            </a:r>
            <a:r>
              <a:rPr lang="en-AU" dirty="0"/>
              <a:t> und </a:t>
            </a:r>
            <a:r>
              <a:rPr lang="en-AU" dirty="0" err="1"/>
              <a:t>Tabellen</a:t>
            </a:r>
            <a:endParaRPr lang="en-AU" dirty="0"/>
          </a:p>
        </p:txBody>
      </p:sp>
    </p:spTree>
    <p:extLst>
      <p:ext uri="{BB962C8B-B14F-4D97-AF65-F5344CB8AC3E}">
        <p14:creationId xmlns:p14="http://schemas.microsoft.com/office/powerpoint/2010/main" val="4046265165"/>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1674A2F-FFC6-2548-97B5-24482E4470EB}"/>
              </a:ext>
            </a:extLst>
          </p:cNvPr>
          <p:cNvSpPr txBox="1"/>
          <p:nvPr/>
        </p:nvSpPr>
        <p:spPr>
          <a:xfrm>
            <a:off x="3822492" y="3102964"/>
            <a:ext cx="4047344" cy="369332"/>
          </a:xfrm>
          <a:prstGeom prst="rect">
            <a:avLst/>
          </a:prstGeom>
          <a:noFill/>
        </p:spPr>
        <p:txBody>
          <a:bodyPr wrap="square" rtlCol="0">
            <a:spAutoFit/>
          </a:bodyPr>
          <a:lstStyle/>
          <a:p>
            <a:r>
              <a:rPr lang="en-AU" dirty="0" err="1"/>
              <a:t>Grafiken</a:t>
            </a:r>
            <a:r>
              <a:rPr lang="en-AU" dirty="0"/>
              <a:t> und </a:t>
            </a:r>
            <a:r>
              <a:rPr lang="en-AU" dirty="0" err="1"/>
              <a:t>Tabellen</a:t>
            </a:r>
            <a:endParaRPr lang="en-AU" dirty="0"/>
          </a:p>
        </p:txBody>
      </p:sp>
    </p:spTree>
    <p:extLst>
      <p:ext uri="{BB962C8B-B14F-4D97-AF65-F5344CB8AC3E}">
        <p14:creationId xmlns:p14="http://schemas.microsoft.com/office/powerpoint/2010/main" val="1608842490"/>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ste Treiber-Update-Software für Windows 10 (Rezensionen 2021) - DE Atsit">
            <a:extLst>
              <a:ext uri="{FF2B5EF4-FFF2-40B4-BE49-F238E27FC236}">
                <a16:creationId xmlns:a16="http://schemas.microsoft.com/office/drawing/2014/main" id="{41E2F5E0-E9DF-4243-9D63-A7A5ADB5B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087114"/>
            <a:ext cx="8888400" cy="468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44"/>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tivirus-Kundenbarometer 2020: Langzeit-Erfahrungen zusammengefasst - PC  Magazin">
            <a:extLst>
              <a:ext uri="{FF2B5EF4-FFF2-40B4-BE49-F238E27FC236}">
                <a16:creationId xmlns:a16="http://schemas.microsoft.com/office/drawing/2014/main" id="{C4BA94F8-C6AE-B345-AFDD-4C413EEB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762480"/>
            <a:ext cx="8888400" cy="533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108075"/>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23456“ und „password“ beliebteste Passwörter im World Wide Web -  ingenieur.de">
            <a:extLst>
              <a:ext uri="{FF2B5EF4-FFF2-40B4-BE49-F238E27FC236}">
                <a16:creationId xmlns:a16="http://schemas.microsoft.com/office/drawing/2014/main" id="{D6BCD79E-AD3B-1042-8EA9-29D5B3289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206900"/>
            <a:ext cx="8888400" cy="444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051051"/>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DE0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9B579E-7BBE-1344-AA67-B72F5DFE75C2}"/>
              </a:ext>
            </a:extLst>
          </p:cNvPr>
          <p:cNvPicPr>
            <a:picLocks noChangeAspect="1"/>
          </p:cNvPicPr>
          <p:nvPr/>
        </p:nvPicPr>
        <p:blipFill>
          <a:blip r:embed="rId3"/>
          <a:stretch>
            <a:fillRect/>
          </a:stretch>
        </p:blipFill>
        <p:spPr>
          <a:xfrm>
            <a:off x="-1" y="316992"/>
            <a:ext cx="12192001" cy="6858000"/>
          </a:xfrm>
          <a:prstGeom prst="rect">
            <a:avLst/>
          </a:prstGeom>
          <a:ln>
            <a:noFill/>
          </a:ln>
        </p:spPr>
      </p:pic>
      <p:sp>
        <p:nvSpPr>
          <p:cNvPr id="4" name="Textfeld 3">
            <a:extLst>
              <a:ext uri="{FF2B5EF4-FFF2-40B4-BE49-F238E27FC236}">
                <a16:creationId xmlns:a16="http://schemas.microsoft.com/office/drawing/2014/main" id="{A5DD2CBB-A90C-5E4E-AA88-B953B7DC0954}"/>
              </a:ext>
            </a:extLst>
          </p:cNvPr>
          <p:cNvSpPr txBox="1"/>
          <p:nvPr/>
        </p:nvSpPr>
        <p:spPr>
          <a:xfrm>
            <a:off x="3822492" y="3102964"/>
            <a:ext cx="4047344" cy="369332"/>
          </a:xfrm>
          <a:prstGeom prst="rect">
            <a:avLst/>
          </a:prstGeom>
          <a:noFill/>
        </p:spPr>
        <p:txBody>
          <a:bodyPr wrap="square" rtlCol="0">
            <a:spAutoFit/>
          </a:bodyPr>
          <a:lstStyle/>
          <a:p>
            <a:r>
              <a:rPr lang="en-AU" dirty="0"/>
              <a:t>Animation</a:t>
            </a:r>
          </a:p>
        </p:txBody>
      </p:sp>
    </p:spTree>
    <p:extLst>
      <p:ext uri="{BB962C8B-B14F-4D97-AF65-F5344CB8AC3E}">
        <p14:creationId xmlns:p14="http://schemas.microsoft.com/office/powerpoint/2010/main" val="760364571"/>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1382"/>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0519272"/>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4Shell-Schwachstelle in Log4j: Überblick – HiSolutions Research">
            <a:extLst>
              <a:ext uri="{FF2B5EF4-FFF2-40B4-BE49-F238E27FC236}">
                <a16:creationId xmlns:a16="http://schemas.microsoft.com/office/drawing/2014/main" id="{B5331647-7DB5-BB49-AA11-05A3B6CD0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1481190"/>
            <a:ext cx="8888400" cy="389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18453"/>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C21052-768E-FF47-94BD-E7ADAB8C33C0}"/>
              </a:ext>
            </a:extLst>
          </p:cNvPr>
          <p:cNvSpPr/>
          <p:nvPr/>
        </p:nvSpPr>
        <p:spPr>
          <a:xfrm>
            <a:off x="317645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B091904C-8709-E74D-A396-D6B28F8BCAD8}"/>
              </a:ext>
            </a:extLst>
          </p:cNvPr>
          <p:cNvSpPr/>
          <p:nvPr/>
        </p:nvSpPr>
        <p:spPr>
          <a:xfrm>
            <a:off x="7649591" y="2746022"/>
            <a:ext cx="1365956" cy="13659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a:extLst>
              <a:ext uri="{FF2B5EF4-FFF2-40B4-BE49-F238E27FC236}">
                <a16:creationId xmlns:a16="http://schemas.microsoft.com/office/drawing/2014/main" id="{95F7E79A-3A06-6940-99B0-E45C020698BC}"/>
              </a:ext>
            </a:extLst>
          </p:cNvPr>
          <p:cNvSpPr/>
          <p:nvPr/>
        </p:nvSpPr>
        <p:spPr>
          <a:xfrm rot="10800000">
            <a:off x="5828972" y="1748901"/>
            <a:ext cx="534055" cy="320400"/>
          </a:xfrm>
          <a:custGeom>
            <a:avLst/>
            <a:gdLst>
              <a:gd name="connsiteX0" fmla="*/ 40465 w 3818299"/>
              <a:gd name="connsiteY0" fmla="*/ 1935333 h 2182281"/>
              <a:gd name="connsiteX1" fmla="*/ 1913653 w 3818299"/>
              <a:gd name="connsiteY1" fmla="*/ 1 h 2182281"/>
              <a:gd name="connsiteX2" fmla="*/ 3777964 w 3818299"/>
              <a:gd name="connsiteY2" fmla="*/ 1944210 h 2182281"/>
              <a:gd name="connsiteX3" fmla="*/ 40465 w 3818299"/>
              <a:gd name="connsiteY3" fmla="*/ 1935333 h 2182281"/>
            </a:gdLst>
            <a:ahLst/>
            <a:cxnLst>
              <a:cxn ang="0">
                <a:pos x="connsiteX0" y="connsiteY0"/>
              </a:cxn>
              <a:cxn ang="0">
                <a:pos x="connsiteX1" y="connsiteY1"/>
              </a:cxn>
              <a:cxn ang="0">
                <a:pos x="connsiteX2" y="connsiteY2"/>
              </a:cxn>
              <a:cxn ang="0">
                <a:pos x="connsiteX3" y="connsiteY3"/>
              </a:cxn>
            </a:cxnLst>
            <a:rect l="l" t="t" r="r" b="b"/>
            <a:pathLst>
              <a:path w="3818299" h="2182281">
                <a:moveTo>
                  <a:pt x="40465" y="1935333"/>
                </a:moveTo>
                <a:cubicBezTo>
                  <a:pt x="-270254" y="1611298"/>
                  <a:pt x="1290737" y="-1478"/>
                  <a:pt x="1913653" y="1"/>
                </a:cubicBezTo>
                <a:cubicBezTo>
                  <a:pt x="2536569" y="1480"/>
                  <a:pt x="4087203" y="1621655"/>
                  <a:pt x="3777964" y="1944210"/>
                </a:cubicBezTo>
                <a:cubicBezTo>
                  <a:pt x="3468725" y="2266765"/>
                  <a:pt x="351184" y="2259368"/>
                  <a:pt x="40465" y="19353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4294864"/>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67ACAD1F-6928-AB43-A2FB-7AD25F28E8EA}"/>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1026" name="Picture 2">
            <a:extLst>
              <a:ext uri="{FF2B5EF4-FFF2-40B4-BE49-F238E27FC236}">
                <a16:creationId xmlns:a16="http://schemas.microsoft.com/office/drawing/2014/main" id="{940EAD59-CE86-0748-94A1-37C34E128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62100"/>
            <a:ext cx="6096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73558"/>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C88616E-4881-B449-B1FA-7AD2BFDDAD0E}"/>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2050" name="Picture 2">
            <a:extLst>
              <a:ext uri="{FF2B5EF4-FFF2-40B4-BE49-F238E27FC236}">
                <a16:creationId xmlns:a16="http://schemas.microsoft.com/office/drawing/2014/main" id="{C02043B4-0268-E74C-B373-C0376CC2E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930309"/>
            <a:ext cx="8888400" cy="499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57256"/>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30E7785-1E64-C348-B663-584330F8CA14}"/>
              </a:ext>
            </a:extLst>
          </p:cNvPr>
          <p:cNvSpPr txBox="1"/>
          <p:nvPr/>
        </p:nvSpPr>
        <p:spPr>
          <a:xfrm>
            <a:off x="3822492" y="3102964"/>
            <a:ext cx="4047344" cy="369332"/>
          </a:xfrm>
          <a:prstGeom prst="rect">
            <a:avLst/>
          </a:prstGeom>
          <a:noFill/>
        </p:spPr>
        <p:txBody>
          <a:bodyPr wrap="square" rtlCol="0">
            <a:spAutoFit/>
          </a:bodyPr>
          <a:lstStyle/>
          <a:p>
            <a:r>
              <a:rPr lang="en-AU" dirty="0"/>
              <a:t>CVE</a:t>
            </a:r>
          </a:p>
        </p:txBody>
      </p:sp>
      <p:pic>
        <p:nvPicPr>
          <p:cNvPr id="3074" name="Picture 2">
            <a:extLst>
              <a:ext uri="{FF2B5EF4-FFF2-40B4-BE49-F238E27FC236}">
                <a16:creationId xmlns:a16="http://schemas.microsoft.com/office/drawing/2014/main" id="{96C2B581-9C28-B149-8333-8FF07F9B5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464827"/>
            <a:ext cx="8888400" cy="5928345"/>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6271BBC6-2E1B-2D44-8973-D12C7241EB9F}"/>
              </a:ext>
            </a:extLst>
          </p:cNvPr>
          <p:cNvSpPr/>
          <p:nvPr/>
        </p:nvSpPr>
        <p:spPr>
          <a:xfrm rot="1408047">
            <a:off x="4878309" y="1789948"/>
            <a:ext cx="2435382" cy="4798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0545711"/>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sus Logo - Logo, zeichen, emblem, symbol. Geschichte und Bedeutung">
            <a:extLst>
              <a:ext uri="{FF2B5EF4-FFF2-40B4-BE49-F238E27FC236}">
                <a16:creationId xmlns:a16="http://schemas.microsoft.com/office/drawing/2014/main" id="{F8B3B623-1A2D-5142-A409-654B08103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00" y="929137"/>
            <a:ext cx="8888400" cy="49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04897"/>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yber-Angriff auf Easygov - Hacker klauen vom Bund Liste mit  Corona-Kredit-Bezügern - News - SRF">
            <a:extLst>
              <a:ext uri="{FF2B5EF4-FFF2-40B4-BE49-F238E27FC236}">
                <a16:creationId xmlns:a16="http://schemas.microsoft.com/office/drawing/2014/main" id="{7079373C-E7BD-3948-829A-F72F02241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00075"/>
            <a:ext cx="100584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887428"/>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ach Mellingen: So gefährlich sind Hackerangriffe auf Gemeinden">
            <a:extLst>
              <a:ext uri="{FF2B5EF4-FFF2-40B4-BE49-F238E27FC236}">
                <a16:creationId xmlns:a16="http://schemas.microsoft.com/office/drawing/2014/main" id="{76C0A64D-49B0-BA46-946A-948126C854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99400"/>
            <a:ext cx="10058400" cy="56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5266"/>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296935C1-A974-CB4F-8012-F1A48F2B1F01}"/>
              </a:ext>
            </a:extLst>
          </p:cNvPr>
          <p:cNvPicPr>
            <a:picLocks noChangeAspect="1"/>
          </p:cNvPicPr>
          <p:nvPr/>
        </p:nvPicPr>
        <p:blipFill>
          <a:blip r:embed="rId3"/>
          <a:stretch>
            <a:fillRect/>
          </a:stretch>
        </p:blipFill>
        <p:spPr>
          <a:xfrm>
            <a:off x="1066800" y="869950"/>
            <a:ext cx="10058400" cy="5118100"/>
          </a:xfrm>
          <a:prstGeom prst="rect">
            <a:avLst/>
          </a:prstGeom>
        </p:spPr>
      </p:pic>
    </p:spTree>
    <p:extLst>
      <p:ext uri="{BB962C8B-B14F-4D97-AF65-F5344CB8AC3E}">
        <p14:creationId xmlns:p14="http://schemas.microsoft.com/office/powerpoint/2010/main" val="689832750"/>
      </p:ext>
    </p:extLst>
  </p:cSld>
  <p:clrMapOvr>
    <a:masterClrMapping/>
  </p:clrMapOvr>
  <mc:AlternateContent xmlns:mc="http://schemas.openxmlformats.org/markup-compatibility/2006">
    <mc:Choice xmlns:p14="http://schemas.microsoft.com/office/powerpoint/2010/main" Requires="p14">
      <p:transition spd="slow" p14:dur="20000" advClick="0" advTm="20000"/>
    </mc:Choice>
    <mc:Fallback>
      <p:transition spd="slow" advClick="0" advTm="20000"/>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Words>
  <Application>Microsoft Macintosh PowerPoint</Application>
  <PresentationFormat>Breitbild</PresentationFormat>
  <Paragraphs>60</Paragraphs>
  <Slides>20</Slides>
  <Notes>16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Calibri</vt:lpstr>
      <vt:lpstr>Montserrat</vt:lpstr>
      <vt:lpstr>Patua One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Florian Thiévent (s)</dc:creator>
  <cp:lastModifiedBy>Florian Thiévent (s)</cp:lastModifiedBy>
  <cp:revision>14</cp:revision>
  <dcterms:created xsi:type="dcterms:W3CDTF">2021-12-20T08:05:54Z</dcterms:created>
  <dcterms:modified xsi:type="dcterms:W3CDTF">2022-01-05T22:19:19Z</dcterms:modified>
</cp:coreProperties>
</file>